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60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3" r:id="rId13"/>
    <p:sldId id="274" r:id="rId14"/>
    <p:sldId id="272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5" r:id="rId25"/>
    <p:sldId id="287" r:id="rId26"/>
    <p:sldId id="288" r:id="rId27"/>
    <p:sldId id="28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96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140C8-4789-4476-A772-D6D67CDBE2DA}" type="datetimeFigureOut">
              <a:rPr lang="en-GB" smtClean="0"/>
              <a:t>09/07/2015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3B1DD-4FAE-4061-87E0-6AD99BA0FB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758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Finger tip rule</a:t>
            </a:r>
            <a:br>
              <a:rPr lang="en-GB" sz="1200" dirty="0" smtClean="0"/>
            </a:br>
            <a:r>
              <a:rPr lang="en-GB" sz="1200" dirty="0" smtClean="0"/>
              <a:t>30 g of cream is approximately enough to cover the adult body once, each finger tip is 0.5g.</a:t>
            </a:r>
            <a:br>
              <a:rPr lang="en-GB" sz="1200" dirty="0" smtClean="0"/>
            </a:br>
            <a:r>
              <a:rPr lang="en-GB" sz="1200" dirty="0" smtClean="0"/>
              <a:t> One 30 g tube = 60 </a:t>
            </a:r>
            <a:r>
              <a:rPr lang="en-GB" sz="1200" dirty="0" err="1" smtClean="0"/>
              <a:t>ftu</a:t>
            </a: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/>
            </a:r>
            <a:br>
              <a:rPr lang="en-GB" sz="1200" dirty="0" smtClean="0"/>
            </a:br>
            <a:r>
              <a:rPr lang="en-GB" sz="1200" dirty="0" smtClean="0"/>
              <a:t>30 g of cream is approximately enough to cover the adult body once, each finger tip is 0.5g.</a:t>
            </a:r>
            <a:br>
              <a:rPr lang="en-GB" sz="1200" dirty="0" smtClean="0"/>
            </a:br>
            <a:r>
              <a:rPr lang="en-GB" sz="1200" dirty="0" smtClean="0"/>
              <a:t> One 30 g tube = 60 </a:t>
            </a:r>
            <a:r>
              <a:rPr lang="en-GB" sz="1200" dirty="0" err="1" smtClean="0"/>
              <a:t>ftu</a:t>
            </a:r>
            <a:endParaRPr lang="en-US" sz="1200" dirty="0" smtClean="0"/>
          </a:p>
          <a:p>
            <a:endParaRPr lang="en-GB" dirty="0" smtClean="0"/>
          </a:p>
          <a:p>
            <a:r>
              <a:rPr lang="en-GB" dirty="0" smtClean="0"/>
              <a:t>And don’t forget an adult</a:t>
            </a:r>
            <a:r>
              <a:rPr lang="en-GB" baseline="0" dirty="0" smtClean="0"/>
              <a:t> will use 500g emollient/week, 2kg month….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A1887-CC0A-4837-8554-1D678AA90931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850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Mention how</a:t>
            </a:r>
            <a:r>
              <a:rPr lang="en-GB" baseline="0" dirty="0" smtClean="0"/>
              <a:t> been going since 1950s</a:t>
            </a:r>
          </a:p>
          <a:p>
            <a:r>
              <a:rPr lang="en-GB" baseline="0" dirty="0" smtClean="0"/>
              <a:t>And when it started we were using arsenic for psoriasis!</a:t>
            </a:r>
          </a:p>
          <a:p>
            <a:r>
              <a:rPr lang="en-GB" baseline="0" dirty="0" smtClean="0"/>
              <a:t>Will get some cost differentials from Drug tariff </a:t>
            </a:r>
            <a:r>
              <a:rPr lang="en-GB" baseline="0" dirty="0" err="1" smtClean="0"/>
              <a:t>etc</a:t>
            </a:r>
            <a:r>
              <a:rPr lang="en-GB" baseline="0" dirty="0" smtClean="0"/>
              <a:t> – compare it to </a:t>
            </a:r>
            <a:r>
              <a:rPr lang="en-GB" baseline="0" dirty="0" err="1" smtClean="0"/>
              <a:t>Aveeno</a:t>
            </a:r>
            <a:r>
              <a:rPr lang="en-GB" baseline="0" dirty="0" smtClean="0"/>
              <a:t>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A1887-CC0A-4837-8554-1D678AA90931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762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6A52A-EC67-41B0-9186-2814D10170B0}" type="datetimeFigureOut">
              <a:rPr lang="en-GB" smtClean="0"/>
              <a:t>09/07/2015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D989A-A7AD-44B7-A9CE-ECE785FA69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89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6A52A-EC67-41B0-9186-2814D10170B0}" type="datetimeFigureOut">
              <a:rPr lang="en-GB" smtClean="0"/>
              <a:t>09/07/2015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D989A-A7AD-44B7-A9CE-ECE785FA69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036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6A52A-EC67-41B0-9186-2814D10170B0}" type="datetimeFigureOut">
              <a:rPr lang="en-GB" smtClean="0"/>
              <a:t>09/07/2015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D989A-A7AD-44B7-A9CE-ECE785FA69E7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3290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6A52A-EC67-41B0-9186-2814D10170B0}" type="datetimeFigureOut">
              <a:rPr lang="en-GB" smtClean="0"/>
              <a:t>09/07/2015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D989A-A7AD-44B7-A9CE-ECE785FA69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673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6A52A-EC67-41B0-9186-2814D10170B0}" type="datetimeFigureOut">
              <a:rPr lang="en-GB" smtClean="0"/>
              <a:t>09/07/2015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D989A-A7AD-44B7-A9CE-ECE785FA69E7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7542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6A52A-EC67-41B0-9186-2814D10170B0}" type="datetimeFigureOut">
              <a:rPr lang="en-GB" smtClean="0"/>
              <a:t>09/07/2015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D989A-A7AD-44B7-A9CE-ECE785FA69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476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6A52A-EC67-41B0-9186-2814D10170B0}" type="datetimeFigureOut">
              <a:rPr lang="en-GB" smtClean="0"/>
              <a:t>09/07/2015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D989A-A7AD-44B7-A9CE-ECE785FA69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389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6A52A-EC67-41B0-9186-2814D10170B0}" type="datetimeFigureOut">
              <a:rPr lang="en-GB" smtClean="0"/>
              <a:t>09/07/2015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D989A-A7AD-44B7-A9CE-ECE785FA69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760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6A52A-EC67-41B0-9186-2814D10170B0}" type="datetimeFigureOut">
              <a:rPr lang="en-GB" smtClean="0"/>
              <a:t>09/07/2015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D989A-A7AD-44B7-A9CE-ECE785FA69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306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6A52A-EC67-41B0-9186-2814D10170B0}" type="datetimeFigureOut">
              <a:rPr lang="en-GB" smtClean="0"/>
              <a:t>09/07/2015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D989A-A7AD-44B7-A9CE-ECE785FA69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088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6A52A-EC67-41B0-9186-2814D10170B0}" type="datetimeFigureOut">
              <a:rPr lang="en-GB" smtClean="0"/>
              <a:t>09/07/2015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D989A-A7AD-44B7-A9CE-ECE785FA69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981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6A52A-EC67-41B0-9186-2814D10170B0}" type="datetimeFigureOut">
              <a:rPr lang="en-GB" smtClean="0"/>
              <a:t>09/07/2015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D989A-A7AD-44B7-A9CE-ECE785FA69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92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6A52A-EC67-41B0-9186-2814D10170B0}" type="datetimeFigureOut">
              <a:rPr lang="en-GB" smtClean="0"/>
              <a:t>09/07/2015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D989A-A7AD-44B7-A9CE-ECE785FA69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243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6A52A-EC67-41B0-9186-2814D10170B0}" type="datetimeFigureOut">
              <a:rPr lang="en-GB" smtClean="0"/>
              <a:t>09/07/2015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D989A-A7AD-44B7-A9CE-ECE785FA69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085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6A52A-EC67-41B0-9186-2814D10170B0}" type="datetimeFigureOut">
              <a:rPr lang="en-GB" smtClean="0"/>
              <a:t>09/07/2015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D989A-A7AD-44B7-A9CE-ECE785FA69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659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6A52A-EC67-41B0-9186-2814D10170B0}" type="datetimeFigureOut">
              <a:rPr lang="en-GB" smtClean="0"/>
              <a:t>09/07/2015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D989A-A7AD-44B7-A9CE-ECE785FA69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917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6A52A-EC67-41B0-9186-2814D10170B0}" type="datetimeFigureOut">
              <a:rPr lang="en-GB" smtClean="0"/>
              <a:t>09/07/2015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6FD989A-A7AD-44B7-A9CE-ECE785FA69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23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Think Pharmacy – </a:t>
            </a:r>
            <a:r>
              <a:rPr lang="en-GB" dirty="0" smtClean="0"/>
              <a:t>Nine</a:t>
            </a:r>
            <a:r>
              <a:rPr lang="en-GB" dirty="0" smtClean="0"/>
              <a:t> </a:t>
            </a:r>
            <a:r>
              <a:rPr lang="en-GB" dirty="0" smtClean="0"/>
              <a:t>treatable skin </a:t>
            </a:r>
            <a:r>
              <a:rPr lang="en-GB" dirty="0" smtClean="0"/>
              <a:t>conditions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3600" dirty="0" smtClean="0"/>
              <a:t>Dr Stephanie Gallard</a:t>
            </a:r>
          </a:p>
          <a:p>
            <a:r>
              <a:rPr lang="en-GB" sz="3600" dirty="0" smtClean="0"/>
              <a:t>Dermatology GPSI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886966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Allergic contact dermatitis</a:t>
            </a:r>
            <a:br>
              <a:rPr lang="en-GB" dirty="0" smtClean="0"/>
            </a:br>
            <a:r>
              <a:rPr lang="en-GB" sz="2000" dirty="0" smtClean="0"/>
              <a:t>I’ve always used that hair dye….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Tiny amount of skin contact with an allergen to which there has often been previous sensitisation</a:t>
            </a:r>
          </a:p>
          <a:p>
            <a:r>
              <a:rPr lang="en-GB" dirty="0" smtClean="0"/>
              <a:t>Can be extreme – and disfiguring</a:t>
            </a:r>
          </a:p>
          <a:p>
            <a:r>
              <a:rPr lang="en-GB" dirty="0" smtClean="0"/>
              <a:t>Consider photo-</a:t>
            </a:r>
            <a:r>
              <a:rPr lang="en-GB" dirty="0"/>
              <a:t>a</a:t>
            </a:r>
            <a:r>
              <a:rPr lang="en-GB" dirty="0" smtClean="0"/>
              <a:t>llergies too</a:t>
            </a:r>
          </a:p>
          <a:p>
            <a:r>
              <a:rPr lang="en-GB" dirty="0" smtClean="0"/>
              <a:t>Can usually give a good history</a:t>
            </a:r>
          </a:p>
          <a:p>
            <a:r>
              <a:rPr lang="en-GB" dirty="0" smtClean="0"/>
              <a:t>Itchy, acutely blistering, weeping crusted and sore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27244" y="1446214"/>
            <a:ext cx="1905000" cy="1428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7244" y="2997203"/>
            <a:ext cx="1905000" cy="1428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7244" y="4548192"/>
            <a:ext cx="1905000" cy="1428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1689" y="1446214"/>
            <a:ext cx="1905000" cy="1428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1689" y="3049914"/>
            <a:ext cx="1842909" cy="13760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1689" y="4548192"/>
            <a:ext cx="1842908" cy="1376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05832" y="1192691"/>
            <a:ext cx="1428750" cy="14287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96425" y="4548192"/>
            <a:ext cx="2476500" cy="18478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96425" y="2698541"/>
            <a:ext cx="269557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029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Hydrocortisone 1% (if over 10)</a:t>
            </a:r>
            <a:br>
              <a:rPr lang="en-GB" dirty="0" smtClean="0"/>
            </a:br>
            <a:r>
              <a:rPr lang="en-GB" dirty="0" smtClean="0"/>
              <a:t>Emulsifying ointment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Judgement call</a:t>
            </a:r>
          </a:p>
          <a:p>
            <a:r>
              <a:rPr lang="en-GB" dirty="0" smtClean="0"/>
              <a:t>Previous history, previous effective therapies</a:t>
            </a:r>
          </a:p>
          <a:p>
            <a:r>
              <a:rPr lang="en-GB" dirty="0" smtClean="0"/>
              <a:t>Maximum of 7 days allowed</a:t>
            </a:r>
          </a:p>
          <a:p>
            <a:r>
              <a:rPr lang="en-GB" dirty="0" smtClean="0"/>
              <a:t>Emollient, emollient, emollient….</a:t>
            </a:r>
          </a:p>
          <a:p>
            <a:r>
              <a:rPr lang="en-GB" dirty="0" smtClean="0"/>
              <a:t>Avoid detergents or other aggravating factors</a:t>
            </a:r>
          </a:p>
          <a:p>
            <a:r>
              <a:rPr lang="en-GB" dirty="0" smtClean="0"/>
              <a:t>Consider antihistamine</a:t>
            </a:r>
          </a:p>
          <a:p>
            <a:r>
              <a:rPr lang="en-GB" dirty="0" smtClean="0"/>
              <a:t>Fingertip units…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But not if</a:t>
            </a:r>
            <a:endParaRPr lang="en-GB" dirty="0" smtClean="0">
              <a:solidFill>
                <a:srgbClr val="000000"/>
              </a:solidFill>
            </a:endParaRPr>
          </a:p>
          <a:p>
            <a:r>
              <a:rPr lang="en-GB" dirty="0" smtClean="0">
                <a:solidFill>
                  <a:srgbClr val="000000"/>
                </a:solidFill>
              </a:rPr>
              <a:t>weeping, crusting, thickening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Untreated infection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Seborrheic/other eczema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Psoriasis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Face/genitalia/axillae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SEVERE eczema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Scabies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Pregnancy</a:t>
            </a:r>
            <a:endParaRPr lang="en-GB" dirty="0" smtClean="0">
              <a:solidFill>
                <a:srgbClr val="002060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357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magesCAJO731K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803984" y="1447800"/>
            <a:ext cx="2450432" cy="2126524"/>
          </a:xfrm>
        </p:spPr>
      </p:pic>
      <p:pic>
        <p:nvPicPr>
          <p:cNvPr id="7" name="Content Placeholder 6" descr="imagesCADT9GBM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1981200" y="3810000"/>
            <a:ext cx="6096000" cy="1981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25642"/>
          </a:xfrm>
        </p:spPr>
        <p:txBody>
          <a:bodyPr anchor="ctr">
            <a:normAutofit fontScale="90000"/>
          </a:bodyPr>
          <a:lstStyle/>
          <a:p>
            <a:r>
              <a:rPr lang="en-GB" dirty="0" smtClean="0"/>
              <a:t>What is a fingertip unit?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057400" y="304800"/>
            <a:ext cx="82296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GB" sz="2000" dirty="0"/>
              <a:t> </a:t>
            </a:r>
            <a:br>
              <a:rPr lang="en-GB" sz="2000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56278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4. Head lice – </a:t>
            </a:r>
            <a:r>
              <a:rPr lang="en-GB" dirty="0" err="1" smtClean="0"/>
              <a:t>Pediculus</a:t>
            </a:r>
            <a:r>
              <a:rPr lang="en-GB" dirty="0" smtClean="0"/>
              <a:t> </a:t>
            </a:r>
            <a:r>
              <a:rPr lang="en-GB" dirty="0" err="1" smtClean="0"/>
              <a:t>capitis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000" dirty="0" smtClean="0"/>
              <a:t>itchy head all afternoon then?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1-3mm long louse adapted to live attached to hair shafts</a:t>
            </a:r>
          </a:p>
          <a:p>
            <a:r>
              <a:rPr lang="en-GB" dirty="0" smtClean="0"/>
              <a:t>Feeds on human blood</a:t>
            </a:r>
          </a:p>
          <a:p>
            <a:r>
              <a:rPr lang="en-GB" dirty="0" smtClean="0"/>
              <a:t>Bites leave irritant saliva</a:t>
            </a:r>
          </a:p>
          <a:p>
            <a:r>
              <a:rPr lang="en-GB" dirty="0" smtClean="0"/>
              <a:t>Need close head to head contact for transmission</a:t>
            </a:r>
          </a:p>
          <a:p>
            <a:r>
              <a:rPr lang="en-GB" dirty="0" smtClean="0"/>
              <a:t>Die after 1-2 days off scalp</a:t>
            </a:r>
          </a:p>
          <a:p>
            <a:r>
              <a:rPr lang="en-GB" dirty="0" smtClean="0"/>
              <a:t>Eggs laid close to scalp – hatch after 8 days, mature at 10 days – and lays 6 eggs per day after that</a:t>
            </a:r>
          </a:p>
          <a:p>
            <a:r>
              <a:rPr lang="en-GB" dirty="0" smtClean="0"/>
              <a:t>Hatched eggs are paler…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71624" y="1657684"/>
            <a:ext cx="1905000" cy="1428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1624" y="3420143"/>
            <a:ext cx="1905000" cy="1428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1624" y="5160710"/>
            <a:ext cx="1905000" cy="1428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5400000">
            <a:off x="9524252" y="2603662"/>
            <a:ext cx="2671510" cy="17777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7891" y="5160710"/>
            <a:ext cx="2592221" cy="14516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7891" y="2170827"/>
            <a:ext cx="172402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493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Bug busting kit/</a:t>
            </a:r>
            <a:r>
              <a:rPr lang="en-GB" dirty="0" err="1" smtClean="0"/>
              <a:t>Hedrin</a:t>
            </a:r>
            <a:r>
              <a:rPr lang="en-GB" dirty="0" smtClean="0"/>
              <a:t> 4%</a:t>
            </a:r>
            <a:br>
              <a:rPr lang="en-GB" dirty="0" smtClean="0"/>
            </a:br>
            <a:r>
              <a:rPr lang="en-GB" sz="2000" dirty="0" smtClean="0">
                <a:solidFill>
                  <a:srgbClr val="FF0000"/>
                </a:solidFill>
              </a:rPr>
              <a:t>as long as you have seen live lice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Comb, comb, comb… 30mins</a:t>
            </a:r>
          </a:p>
          <a:p>
            <a:r>
              <a:rPr lang="en-GB" dirty="0" smtClean="0"/>
              <a:t>Every 4 days, for two weeks</a:t>
            </a:r>
          </a:p>
          <a:p>
            <a:r>
              <a:rPr lang="en-GB" dirty="0" smtClean="0"/>
              <a:t>Mechanical destruction</a:t>
            </a:r>
          </a:p>
          <a:p>
            <a:r>
              <a:rPr lang="en-GB" dirty="0" smtClean="0"/>
              <a:t>“break their legs and they lay no eggs”</a:t>
            </a:r>
          </a:p>
          <a:p>
            <a:r>
              <a:rPr lang="en-GB" dirty="0" smtClean="0"/>
              <a:t>Buckets of any conditioner</a:t>
            </a:r>
          </a:p>
          <a:p>
            <a:r>
              <a:rPr lang="en-GB" dirty="0" smtClean="0"/>
              <a:t>Calendars and stickers?</a:t>
            </a:r>
          </a:p>
          <a:p>
            <a:endParaRPr lang="en-GB" dirty="0"/>
          </a:p>
          <a:p>
            <a:r>
              <a:rPr lang="en-GB" dirty="0" smtClean="0"/>
              <a:t>I like Nitty Gritty combs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4496885"/>
          </a:xfrm>
        </p:spPr>
        <p:txBody>
          <a:bodyPr>
            <a:normAutofit/>
          </a:bodyPr>
          <a:lstStyle/>
          <a:p>
            <a:r>
              <a:rPr lang="en-GB" dirty="0" smtClean="0"/>
              <a:t>Suffocating agent</a:t>
            </a:r>
          </a:p>
          <a:p>
            <a:r>
              <a:rPr lang="en-GB" dirty="0" smtClean="0"/>
              <a:t>Dry hair, root to tip</a:t>
            </a:r>
          </a:p>
          <a:p>
            <a:r>
              <a:rPr lang="en-GB" dirty="0" smtClean="0"/>
              <a:t>8hours to overnight</a:t>
            </a:r>
          </a:p>
          <a:p>
            <a:r>
              <a:rPr lang="en-GB" dirty="0" smtClean="0"/>
              <a:t>Repeat in 7 days</a:t>
            </a:r>
          </a:p>
          <a:p>
            <a:r>
              <a:rPr lang="en-GB" dirty="0" smtClean="0"/>
              <a:t>And don’t smoke whilst applying</a:t>
            </a:r>
          </a:p>
          <a:p>
            <a:endParaRPr lang="en-GB" dirty="0"/>
          </a:p>
          <a:p>
            <a:r>
              <a:rPr lang="en-GB" dirty="0" smtClean="0"/>
              <a:t>Tea tree oil</a:t>
            </a:r>
          </a:p>
          <a:p>
            <a:r>
              <a:rPr lang="en-GB" dirty="0" smtClean="0"/>
              <a:t>Cut hair off!</a:t>
            </a:r>
          </a:p>
          <a:p>
            <a:r>
              <a:rPr lang="en-GB" dirty="0" err="1" smtClean="0"/>
              <a:t>Ivermectin</a:t>
            </a:r>
            <a:r>
              <a:rPr lang="en-GB" dirty="0" smtClean="0"/>
              <a:t>….</a:t>
            </a:r>
          </a:p>
          <a:p>
            <a:r>
              <a:rPr lang="en-GB" dirty="0" smtClean="0"/>
              <a:t>Ongoing battle</a:t>
            </a:r>
          </a:p>
          <a:p>
            <a:r>
              <a:rPr lang="en-GB" dirty="0" smtClean="0"/>
              <a:t>Refer if severe or resistant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789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5. Nappy Rash </a:t>
            </a:r>
            <a:br>
              <a:rPr lang="en-GB" dirty="0" smtClean="0"/>
            </a:br>
            <a:r>
              <a:rPr lang="en-GB" sz="2000" dirty="0" smtClean="0"/>
              <a:t>irritant contact dermatitis of the under nappy area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Caused by the incontinence seen extremes of life</a:t>
            </a:r>
          </a:p>
          <a:p>
            <a:r>
              <a:rPr lang="en-GB" dirty="0" smtClean="0"/>
              <a:t>Urine under occlusion leads to macerated skin</a:t>
            </a:r>
          </a:p>
          <a:p>
            <a:r>
              <a:rPr lang="en-GB" dirty="0" smtClean="0"/>
              <a:t>Colonized by various – but especially candida</a:t>
            </a:r>
          </a:p>
          <a:p>
            <a:r>
              <a:rPr lang="en-GB" dirty="0" smtClean="0"/>
              <a:t>Faecal bile salts/enzymes break down skin integrity</a:t>
            </a:r>
          </a:p>
          <a:p>
            <a:r>
              <a:rPr lang="en-GB" dirty="0" smtClean="0"/>
              <a:t>Urine &amp; faeces =&gt; ammonium hydroxide…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97642" y="1930400"/>
            <a:ext cx="2216567" cy="16665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7642" y="3915277"/>
            <a:ext cx="2238946" cy="16834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0482" y="1930400"/>
            <a:ext cx="2287895" cy="17202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3046" y="3915277"/>
            <a:ext cx="2115332" cy="169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16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Sudocrem</a:t>
            </a:r>
            <a:r>
              <a:rPr lang="en-GB" dirty="0" smtClean="0"/>
              <a:t> 60g</a:t>
            </a:r>
            <a:br>
              <a:rPr lang="en-GB" dirty="0" smtClean="0"/>
            </a:br>
            <a:r>
              <a:rPr lang="en-GB" sz="2000" dirty="0" smtClean="0">
                <a:solidFill>
                  <a:srgbClr val="FF0000"/>
                </a:solidFill>
              </a:rPr>
              <a:t>as long as mild to moderate red rash, confined to nappy area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Frequent nappy changes</a:t>
            </a:r>
          </a:p>
          <a:p>
            <a:r>
              <a:rPr lang="en-GB" dirty="0" smtClean="0"/>
              <a:t>Leave nappy-free if possible</a:t>
            </a:r>
          </a:p>
          <a:p>
            <a:r>
              <a:rPr lang="en-GB" dirty="0" smtClean="0"/>
              <a:t>Don’t over bathe</a:t>
            </a:r>
          </a:p>
          <a:p>
            <a:r>
              <a:rPr lang="en-GB" dirty="0" smtClean="0"/>
              <a:t>Avoid perfumed anything</a:t>
            </a:r>
          </a:p>
          <a:p>
            <a:r>
              <a:rPr lang="en-GB" dirty="0" smtClean="0"/>
              <a:t>Consider wipe allergy</a:t>
            </a:r>
          </a:p>
          <a:p>
            <a:r>
              <a:rPr lang="en-GB" dirty="0" smtClean="0"/>
              <a:t>Juices increase stool acidity?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But refer on if…</a:t>
            </a:r>
          </a:p>
          <a:p>
            <a:r>
              <a:rPr lang="en-GB" dirty="0" smtClean="0"/>
              <a:t>Broken or ulcerated skin</a:t>
            </a:r>
          </a:p>
          <a:p>
            <a:r>
              <a:rPr lang="en-GB" dirty="0" smtClean="0"/>
              <a:t>Severe fungal infection, or in conjunction with oral thrush</a:t>
            </a:r>
          </a:p>
          <a:p>
            <a:r>
              <a:rPr lang="en-GB" dirty="0" smtClean="0"/>
              <a:t>Truly distressed baby ?with temp</a:t>
            </a:r>
          </a:p>
          <a:p>
            <a:endParaRPr lang="en-GB" dirty="0"/>
          </a:p>
          <a:p>
            <a:r>
              <a:rPr lang="en-GB" dirty="0" smtClean="0"/>
              <a:t>Should improve in 48hours</a:t>
            </a:r>
          </a:p>
          <a:p>
            <a:r>
              <a:rPr lang="en-GB" dirty="0" smtClean="0"/>
              <a:t>And not last longer than 10days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2080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6. Scabies – </a:t>
            </a:r>
            <a:r>
              <a:rPr lang="en-GB" dirty="0" err="1"/>
              <a:t>S</a:t>
            </a:r>
            <a:r>
              <a:rPr lang="en-GB" dirty="0" err="1" smtClean="0"/>
              <a:t>arcoptes</a:t>
            </a:r>
            <a:r>
              <a:rPr lang="en-GB" dirty="0" smtClean="0"/>
              <a:t> </a:t>
            </a:r>
            <a:r>
              <a:rPr lang="en-GB" dirty="0" err="1" smtClean="0"/>
              <a:t>scabiei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1054" y="1684421"/>
            <a:ext cx="4460316" cy="4915090"/>
          </a:xfrm>
        </p:spPr>
        <p:txBody>
          <a:bodyPr>
            <a:normAutofit/>
          </a:bodyPr>
          <a:lstStyle/>
          <a:p>
            <a:r>
              <a:rPr lang="en-GB" dirty="0" smtClean="0"/>
              <a:t>A mere 10-12 adult mites…</a:t>
            </a:r>
          </a:p>
          <a:p>
            <a:r>
              <a:rPr lang="en-GB" dirty="0" smtClean="0"/>
              <a:t>4 weeks to incubate</a:t>
            </a:r>
          </a:p>
          <a:p>
            <a:r>
              <a:rPr lang="en-GB" dirty="0" smtClean="0"/>
              <a:t>Females lay 3 eggs/day for 1-2/12</a:t>
            </a:r>
          </a:p>
          <a:p>
            <a:r>
              <a:rPr lang="en-GB" dirty="0" smtClean="0"/>
              <a:t>No problems for the first few weeks…</a:t>
            </a:r>
          </a:p>
          <a:p>
            <a:r>
              <a:rPr lang="en-GB" dirty="0" smtClean="0"/>
              <a:t>Check contacts, finger webs and genitalia if </a:t>
            </a:r>
            <a:r>
              <a:rPr lang="en-GB" dirty="0" err="1" smtClean="0"/>
              <a:t>possibile</a:t>
            </a:r>
            <a:endParaRPr lang="en-GB" dirty="0" smtClean="0"/>
          </a:p>
          <a:p>
            <a:r>
              <a:rPr lang="en-GB" dirty="0" smtClean="0"/>
              <a:t>Burrows are hard to find</a:t>
            </a:r>
          </a:p>
          <a:p>
            <a:r>
              <a:rPr lang="en-GB" dirty="0" smtClean="0"/>
              <a:t>Nodules of the penis are diagnostic</a:t>
            </a:r>
          </a:p>
          <a:p>
            <a:endParaRPr lang="en-GB" dirty="0"/>
          </a:p>
          <a:p>
            <a:r>
              <a:rPr lang="en-GB" dirty="0" smtClean="0"/>
              <a:t>Beware nursing homes</a:t>
            </a:r>
          </a:p>
          <a:p>
            <a:r>
              <a:rPr lang="en-GB" dirty="0" smtClean="0"/>
              <a:t>Need skin to skin contact</a:t>
            </a:r>
          </a:p>
          <a:p>
            <a:r>
              <a:rPr lang="en-GB" dirty="0" smtClean="0"/>
              <a:t>Secondary eczema is VERY common</a:t>
            </a:r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60930" y="1416812"/>
            <a:ext cx="2213040" cy="14875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930" y="3152273"/>
            <a:ext cx="2324859" cy="15159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0930" y="5002221"/>
            <a:ext cx="2280102" cy="15972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9287" y="1237691"/>
            <a:ext cx="2246937" cy="16949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9287" y="4995437"/>
            <a:ext cx="2205831" cy="16543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0395" y="3152273"/>
            <a:ext cx="2164723" cy="162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69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Permethrin dermal cream</a:t>
            </a:r>
            <a:br>
              <a:rPr lang="en-GB" dirty="0" smtClean="0"/>
            </a:br>
            <a:r>
              <a:rPr lang="en-GB" sz="2000" dirty="0" smtClean="0">
                <a:solidFill>
                  <a:srgbClr val="FF0000"/>
                </a:solidFill>
              </a:rPr>
              <a:t>as long as over 2 years and sure of diagnosis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Apply to whole body, overnight</a:t>
            </a:r>
          </a:p>
          <a:p>
            <a:r>
              <a:rPr lang="en-GB" dirty="0" smtClean="0"/>
              <a:t>No need to bath first – need cool skin</a:t>
            </a:r>
          </a:p>
          <a:p>
            <a:r>
              <a:rPr lang="en-GB" dirty="0" smtClean="0"/>
              <a:t>Especially webs of fingers/toes, genitalia, any skin creases</a:t>
            </a:r>
          </a:p>
          <a:p>
            <a:r>
              <a:rPr lang="en-GB" dirty="0" smtClean="0"/>
              <a:t>Repeat in a week</a:t>
            </a:r>
          </a:p>
          <a:p>
            <a:r>
              <a:rPr lang="en-GB" dirty="0" smtClean="0"/>
              <a:t>Treat whole family at once</a:t>
            </a:r>
          </a:p>
          <a:p>
            <a:r>
              <a:rPr lang="en-GB" dirty="0" smtClean="0"/>
              <a:t>Boil wash all bedlinens </a:t>
            </a:r>
            <a:r>
              <a:rPr lang="en-GB" dirty="0" err="1" smtClean="0"/>
              <a:t>etc</a:t>
            </a:r>
            <a:endParaRPr lang="en-GB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Beware post treatment itch!</a:t>
            </a:r>
          </a:p>
          <a:p>
            <a:r>
              <a:rPr lang="en-GB" dirty="0" smtClean="0"/>
              <a:t>Always worse at night…</a:t>
            </a:r>
          </a:p>
          <a:p>
            <a:r>
              <a:rPr lang="en-GB" dirty="0" smtClean="0"/>
              <a:t>I tend to give 100g </a:t>
            </a:r>
            <a:r>
              <a:rPr lang="en-GB" dirty="0" err="1" smtClean="0"/>
              <a:t>Eumovate</a:t>
            </a:r>
            <a:r>
              <a:rPr lang="en-GB" dirty="0" smtClean="0"/>
              <a:t> cream</a:t>
            </a:r>
          </a:p>
          <a:p>
            <a:endParaRPr lang="en-GB" dirty="0"/>
          </a:p>
          <a:p>
            <a:r>
              <a:rPr lang="en-GB" dirty="0" smtClean="0"/>
              <a:t>Don’t forget outbreaks in nursing or residential homes have to be reported to Public Health</a:t>
            </a:r>
          </a:p>
          <a:p>
            <a:r>
              <a:rPr lang="en-GB" dirty="0" smtClean="0"/>
              <a:t>Systemic </a:t>
            </a:r>
            <a:r>
              <a:rPr lang="en-GB" dirty="0" err="1" smtClean="0"/>
              <a:t>ivermectin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0178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7. Warts and </a:t>
            </a:r>
            <a:r>
              <a:rPr lang="en-GB" dirty="0" err="1" smtClean="0"/>
              <a:t>Verrucas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000" dirty="0" smtClean="0"/>
              <a:t>They just won’t shift Doctor….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8"/>
            <a:ext cx="4809066" cy="4577095"/>
          </a:xfrm>
        </p:spPr>
        <p:txBody>
          <a:bodyPr/>
          <a:lstStyle/>
          <a:p>
            <a:r>
              <a:rPr lang="en-GB" dirty="0" smtClean="0"/>
              <a:t>HPV infection</a:t>
            </a:r>
          </a:p>
          <a:p>
            <a:r>
              <a:rPr lang="en-GB" dirty="0" smtClean="0"/>
              <a:t>Bane of childhood – and GPs</a:t>
            </a:r>
          </a:p>
          <a:p>
            <a:r>
              <a:rPr lang="en-GB" dirty="0" smtClean="0"/>
              <a:t>Direct contact sheds virus particles</a:t>
            </a:r>
          </a:p>
          <a:p>
            <a:r>
              <a:rPr lang="en-GB" dirty="0" err="1" smtClean="0"/>
              <a:t>Esp</a:t>
            </a:r>
            <a:r>
              <a:rPr lang="en-GB" dirty="0" smtClean="0"/>
              <a:t> when pick, nibble or chew</a:t>
            </a:r>
          </a:p>
          <a:p>
            <a:r>
              <a:rPr lang="en-GB" dirty="0" smtClean="0"/>
              <a:t>Look for the black dot of end on BV</a:t>
            </a:r>
          </a:p>
          <a:p>
            <a:r>
              <a:rPr lang="en-GB" dirty="0" smtClean="0"/>
              <a:t>Will resolve eventually (50% 1 year, 2/3 within 2 years)</a:t>
            </a:r>
          </a:p>
          <a:p>
            <a:r>
              <a:rPr lang="en-GB" dirty="0" smtClean="0"/>
              <a:t>Persistence, shaving, applying stuff</a:t>
            </a:r>
          </a:p>
          <a:p>
            <a:r>
              <a:rPr lang="en-GB" dirty="0" smtClean="0"/>
              <a:t>Duct tape and banana skin…</a:t>
            </a:r>
          </a:p>
          <a:p>
            <a:r>
              <a:rPr lang="en-GB" dirty="0" smtClean="0"/>
              <a:t>Beware – immunosuppression and consanguineous children</a:t>
            </a:r>
          </a:p>
          <a:p>
            <a:r>
              <a:rPr lang="en-GB" dirty="0" smtClean="0"/>
              <a:t>No official services exist for referral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20802" y="3066090"/>
            <a:ext cx="1905000" cy="1428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802" y="1270000"/>
            <a:ext cx="1905000" cy="1428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0802" y="4862180"/>
            <a:ext cx="1905000" cy="1428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9837" y="1270000"/>
            <a:ext cx="1905000" cy="1428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9837" y="3066090"/>
            <a:ext cx="1905000" cy="1428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9837" y="4862180"/>
            <a:ext cx="19050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209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 Acne vulgaris</a:t>
            </a:r>
            <a:br>
              <a:rPr lang="en-GB" dirty="0" smtClean="0"/>
            </a:br>
            <a:r>
              <a:rPr lang="en-GB" sz="2000" dirty="0" smtClean="0"/>
              <a:t>The most subjective skin condition in the world….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9700" y="2386567"/>
            <a:ext cx="4572638" cy="3429479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7440" y="2018712"/>
            <a:ext cx="4985141" cy="444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2795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Salactol</a:t>
            </a:r>
            <a:r>
              <a:rPr lang="en-GB" dirty="0" smtClean="0"/>
              <a:t> wart paint</a:t>
            </a:r>
            <a:br>
              <a:rPr lang="en-GB" dirty="0" smtClean="0"/>
            </a:br>
            <a:r>
              <a:rPr lang="en-GB" sz="2000" dirty="0" smtClean="0">
                <a:solidFill>
                  <a:srgbClr val="FF0000"/>
                </a:solidFill>
              </a:rPr>
              <a:t>as long as over 1, not on or near face/</a:t>
            </a:r>
            <a:r>
              <a:rPr lang="en-GB" sz="2000" dirty="0" err="1" smtClean="0">
                <a:solidFill>
                  <a:srgbClr val="FF0000"/>
                </a:solidFill>
              </a:rPr>
              <a:t>anogenital</a:t>
            </a:r>
            <a:r>
              <a:rPr lang="en-GB" sz="2000" dirty="0" smtClean="0">
                <a:solidFill>
                  <a:srgbClr val="FF0000"/>
                </a:solidFill>
              </a:rPr>
              <a:t> area, infected or bleeding, too numerous and sure of diagnosis!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HPV leads to overgrowth and non shedding of keratin</a:t>
            </a:r>
          </a:p>
          <a:p>
            <a:r>
              <a:rPr lang="en-GB" dirty="0" smtClean="0"/>
              <a:t>Excess skin must be pared away</a:t>
            </a:r>
          </a:p>
          <a:p>
            <a:r>
              <a:rPr lang="en-GB" dirty="0" smtClean="0"/>
              <a:t>Soak, then pumice/emery board</a:t>
            </a:r>
          </a:p>
          <a:p>
            <a:r>
              <a:rPr lang="en-GB" dirty="0" smtClean="0"/>
              <a:t>Encircle with Vaseline before application if sensitive skin</a:t>
            </a:r>
          </a:p>
          <a:p>
            <a:r>
              <a:rPr lang="en-GB" dirty="0" smtClean="0"/>
              <a:t>Can take AGES</a:t>
            </a:r>
          </a:p>
          <a:p>
            <a:r>
              <a:rPr lang="en-GB" dirty="0" smtClean="0"/>
              <a:t>Persistence is everything…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Refer on if…</a:t>
            </a:r>
          </a:p>
          <a:p>
            <a:r>
              <a:rPr lang="en-GB" dirty="0"/>
              <a:t>D</a:t>
            </a:r>
            <a:r>
              <a:rPr lang="en-GB" dirty="0" smtClean="0"/>
              <a:t>iabetic, PVD</a:t>
            </a:r>
          </a:p>
          <a:p>
            <a:r>
              <a:rPr lang="en-GB" dirty="0" smtClean="0"/>
              <a:t>2 years treatment!</a:t>
            </a:r>
          </a:p>
          <a:p>
            <a:endParaRPr lang="en-GB" dirty="0"/>
          </a:p>
          <a:p>
            <a:r>
              <a:rPr lang="en-GB" dirty="0" smtClean="0"/>
              <a:t>What else?</a:t>
            </a:r>
          </a:p>
          <a:p>
            <a:r>
              <a:rPr lang="en-GB" dirty="0" smtClean="0"/>
              <a:t>Occlusal, cryotherapy</a:t>
            </a:r>
          </a:p>
          <a:p>
            <a:r>
              <a:rPr lang="en-GB" dirty="0" err="1" smtClean="0"/>
              <a:t>Imiquimod</a:t>
            </a:r>
            <a:endParaRPr lang="en-GB" dirty="0" smtClean="0"/>
          </a:p>
          <a:p>
            <a:r>
              <a:rPr lang="en-GB" dirty="0" err="1" smtClean="0"/>
              <a:t>Efudix</a:t>
            </a:r>
            <a:endParaRPr lang="en-GB" dirty="0" smtClean="0"/>
          </a:p>
          <a:p>
            <a:r>
              <a:rPr lang="en-GB" dirty="0" smtClean="0"/>
              <a:t>Laser!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9766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8. Impetigo PGD</a:t>
            </a:r>
            <a:br>
              <a:rPr lang="en-GB" dirty="0" smtClean="0"/>
            </a:br>
            <a:r>
              <a:rPr lang="en-GB" sz="2000" dirty="0" smtClean="0"/>
              <a:t>for small acute localised lesions….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742031"/>
            <a:ext cx="4184035" cy="4803148"/>
          </a:xfrm>
        </p:spPr>
        <p:txBody>
          <a:bodyPr>
            <a:normAutofit/>
          </a:bodyPr>
          <a:lstStyle/>
          <a:p>
            <a:r>
              <a:rPr lang="en-GB" dirty="0">
                <a:cs typeface="Arial" panose="020B0604020202020204" pitchFamily="34" charset="0"/>
              </a:rPr>
              <a:t>Staphylococcus aureus or streptococcus </a:t>
            </a:r>
            <a:r>
              <a:rPr lang="en-GB" dirty="0" err="1">
                <a:cs typeface="Arial" panose="020B0604020202020204" pitchFamily="34" charset="0"/>
              </a:rPr>
              <a:t>pyogenes</a:t>
            </a:r>
            <a:r>
              <a:rPr lang="en-GB" dirty="0">
                <a:cs typeface="Arial" panose="020B0604020202020204" pitchFamily="34" charset="0"/>
              </a:rPr>
              <a:t> infection</a:t>
            </a:r>
          </a:p>
          <a:p>
            <a:r>
              <a:rPr lang="en-GB" dirty="0">
                <a:cs typeface="Arial" panose="020B0604020202020204" pitchFamily="34" charset="0"/>
              </a:rPr>
              <a:t>Yellowy golden crust</a:t>
            </a:r>
          </a:p>
          <a:p>
            <a:r>
              <a:rPr lang="en-GB" dirty="0">
                <a:cs typeface="Arial" panose="020B0604020202020204" pitchFamily="34" charset="0"/>
              </a:rPr>
              <a:t>Often facial/around mouth</a:t>
            </a:r>
          </a:p>
          <a:p>
            <a:r>
              <a:rPr lang="en-GB" dirty="0">
                <a:cs typeface="Arial" panose="020B0604020202020204" pitchFamily="34" charset="0"/>
              </a:rPr>
              <a:t>Starts with minor skin injury</a:t>
            </a:r>
          </a:p>
          <a:p>
            <a:r>
              <a:rPr lang="en-GB" dirty="0">
                <a:cs typeface="Arial" panose="020B0604020202020204" pitchFamily="34" charset="0"/>
              </a:rPr>
              <a:t>Highly contagious, stay off school/nursery</a:t>
            </a:r>
          </a:p>
          <a:p>
            <a:r>
              <a:rPr lang="en-GB" dirty="0" smtClean="0">
                <a:cs typeface="Arial" panose="020B0604020202020204" pitchFamily="34" charset="0"/>
              </a:rPr>
              <a:t>Separate towels and flannels</a:t>
            </a:r>
          </a:p>
          <a:p>
            <a:r>
              <a:rPr lang="en-GB" dirty="0" smtClean="0">
                <a:solidFill>
                  <a:srgbClr val="FF0000"/>
                </a:solidFill>
                <a:cs typeface="Arial" panose="020B0604020202020204" pitchFamily="34" charset="0"/>
              </a:rPr>
              <a:t>Over one year of age</a:t>
            </a:r>
          </a:p>
          <a:p>
            <a:r>
              <a:rPr lang="en-GB" dirty="0" smtClean="0">
                <a:solidFill>
                  <a:srgbClr val="FF0000"/>
                </a:solidFill>
                <a:cs typeface="Arial" panose="020B0604020202020204" pitchFamily="34" charset="0"/>
              </a:rPr>
              <a:t>Maximum of two lesions, each no bigger than a one pence piece</a:t>
            </a:r>
            <a:endParaRPr lang="en-GB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99853" y="1349750"/>
            <a:ext cx="1944793" cy="16216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9853" y="3152692"/>
            <a:ext cx="1926503" cy="14509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9853" y="4784931"/>
            <a:ext cx="1902117" cy="143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7191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Fusidic</a:t>
            </a:r>
            <a:r>
              <a:rPr lang="en-GB" dirty="0" smtClean="0"/>
              <a:t> acid 2% cream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8"/>
            <a:ext cx="4184035" cy="4336465"/>
          </a:xfrm>
        </p:spPr>
        <p:txBody>
          <a:bodyPr/>
          <a:lstStyle/>
          <a:p>
            <a:r>
              <a:rPr lang="en-GB" dirty="0" smtClean="0"/>
              <a:t>UNLESS??</a:t>
            </a:r>
          </a:p>
          <a:p>
            <a:r>
              <a:rPr lang="en-GB" dirty="0" smtClean="0"/>
              <a:t>Large areas</a:t>
            </a:r>
          </a:p>
          <a:p>
            <a:r>
              <a:rPr lang="en-GB" dirty="0" smtClean="0"/>
              <a:t>Underlying eczema or scabies</a:t>
            </a:r>
          </a:p>
          <a:p>
            <a:r>
              <a:rPr lang="en-GB" dirty="0" smtClean="0"/>
              <a:t>Systemically unwell</a:t>
            </a:r>
          </a:p>
          <a:p>
            <a:r>
              <a:rPr lang="en-GB" dirty="0" smtClean="0"/>
              <a:t>Immunocompromised</a:t>
            </a:r>
          </a:p>
          <a:p>
            <a:r>
              <a:rPr lang="en-GB" dirty="0" smtClean="0"/>
              <a:t>Allergic or resistant to </a:t>
            </a:r>
            <a:r>
              <a:rPr lang="en-GB" dirty="0" err="1" smtClean="0"/>
              <a:t>Fucidin</a:t>
            </a:r>
            <a:endParaRPr lang="en-GB" dirty="0" smtClean="0"/>
          </a:p>
          <a:p>
            <a:r>
              <a:rPr lang="en-GB" dirty="0" smtClean="0"/>
              <a:t>Already on antibiotics, or treated already</a:t>
            </a:r>
          </a:p>
          <a:p>
            <a:r>
              <a:rPr lang="en-GB" dirty="0" smtClean="0"/>
              <a:t>Pregnant or breastfeeding</a:t>
            </a:r>
          </a:p>
          <a:p>
            <a:r>
              <a:rPr lang="en-GB" dirty="0" smtClean="0"/>
              <a:t>Don’t forget to soak away the crust</a:t>
            </a:r>
          </a:p>
          <a:p>
            <a:r>
              <a:rPr lang="en-GB" dirty="0" smtClean="0"/>
              <a:t>Give the BAD impetigo leaflet…</a:t>
            </a:r>
          </a:p>
          <a:p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89001" y="1523563"/>
            <a:ext cx="3017782" cy="22679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001" y="4227659"/>
            <a:ext cx="3032736" cy="226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360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9. Nipple candida in breast feeding mothers PGD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930400"/>
            <a:ext cx="6926624" cy="4110961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For </a:t>
            </a:r>
            <a:r>
              <a:rPr lang="en-GB" dirty="0" err="1" smtClean="0"/>
              <a:t>b/f</a:t>
            </a:r>
            <a:r>
              <a:rPr lang="en-GB" dirty="0" smtClean="0"/>
              <a:t> mums who have a baby being treated for oral thrush under Minor Ailments already</a:t>
            </a:r>
          </a:p>
          <a:p>
            <a:r>
              <a:rPr lang="en-GB" dirty="0" smtClean="0"/>
              <a:t>Systemically well person</a:t>
            </a:r>
          </a:p>
          <a:p>
            <a:r>
              <a:rPr lang="en-GB" dirty="0" smtClean="0"/>
              <a:t>Red/flaky/shiny nipples</a:t>
            </a:r>
          </a:p>
          <a:p>
            <a:r>
              <a:rPr lang="en-GB" dirty="0" smtClean="0"/>
              <a:t>Cracked, non-healing</a:t>
            </a:r>
          </a:p>
          <a:p>
            <a:r>
              <a:rPr lang="en-GB" dirty="0" smtClean="0"/>
              <a:t>Burning, tender – and a soreness after initially pain free </a:t>
            </a:r>
            <a:r>
              <a:rPr lang="en-GB" dirty="0" err="1" smtClean="0"/>
              <a:t>b/f</a:t>
            </a:r>
            <a:endParaRPr lang="en-GB" dirty="0" smtClean="0"/>
          </a:p>
          <a:p>
            <a:r>
              <a:rPr lang="en-GB" dirty="0" smtClean="0"/>
              <a:t>After every feed for two weeks.</a:t>
            </a:r>
          </a:p>
          <a:p>
            <a:r>
              <a:rPr lang="en-GB" dirty="0" smtClean="0"/>
              <a:t>BUT NOT IF….</a:t>
            </a:r>
          </a:p>
          <a:p>
            <a:r>
              <a:rPr lang="en-GB" dirty="0" err="1" smtClean="0"/>
              <a:t>Pyrexial</a:t>
            </a:r>
            <a:r>
              <a:rPr lang="en-GB" dirty="0" smtClean="0"/>
              <a:t>, with red/inflamed/tender breasts (mastitis??)</a:t>
            </a:r>
          </a:p>
          <a:p>
            <a:r>
              <a:rPr lang="en-GB" dirty="0" smtClean="0"/>
              <a:t>Deep aching breast pain</a:t>
            </a:r>
          </a:p>
          <a:p>
            <a:r>
              <a:rPr lang="en-GB" dirty="0" err="1" smtClean="0"/>
              <a:t>Warfarinised</a:t>
            </a:r>
            <a:r>
              <a:rPr lang="en-GB" dirty="0" smtClean="0"/>
              <a:t>, or hypersensitivity to ingredients</a:t>
            </a:r>
          </a:p>
          <a:p>
            <a:r>
              <a:rPr lang="en-GB" dirty="0" smtClean="0"/>
              <a:t>Previous </a:t>
            </a:r>
            <a:r>
              <a:rPr lang="en-GB" dirty="0" err="1" smtClean="0"/>
              <a:t>tx</a:t>
            </a:r>
            <a:r>
              <a:rPr lang="en-GB" dirty="0" smtClean="0"/>
              <a:t>, or recurrence within 8 weeks</a:t>
            </a:r>
            <a:endParaRPr lang="en-GB" dirty="0"/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934807" y="1930400"/>
            <a:ext cx="2078789" cy="15590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807" y="3662612"/>
            <a:ext cx="2078789" cy="158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5718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 it cow’s milk, Doctor??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0"/>
            <a:ext cx="8153400" cy="4064000"/>
          </a:xfrm>
        </p:spPr>
        <p:txBody>
          <a:bodyPr>
            <a:normAutofit fontScale="92500" lnSpcReduction="20000"/>
          </a:bodyPr>
          <a:lstStyle/>
          <a:p>
            <a:r>
              <a:rPr lang="en-GB" dirty="0" err="1" smtClean="0">
                <a:cs typeface="Arial" panose="020B0604020202020204" pitchFamily="34" charset="0"/>
              </a:rPr>
              <a:t>Filaggrin</a:t>
            </a:r>
            <a:r>
              <a:rPr lang="en-GB" dirty="0" smtClean="0">
                <a:cs typeface="Arial" panose="020B0604020202020204" pitchFamily="34" charset="0"/>
              </a:rPr>
              <a:t> also associated with allergic asthma and peanut allergy</a:t>
            </a:r>
          </a:p>
          <a:p>
            <a:r>
              <a:rPr lang="en-GB" dirty="0" smtClean="0">
                <a:cs typeface="Arial" panose="020B0604020202020204" pitchFamily="34" charset="0"/>
              </a:rPr>
              <a:t>Food allergy (wheat/egg/cow milk protein/soya) commoner in children</a:t>
            </a:r>
          </a:p>
          <a:p>
            <a:r>
              <a:rPr lang="en-GB" dirty="0" smtClean="0">
                <a:cs typeface="Arial" panose="020B0604020202020204" pitchFamily="34" charset="0"/>
              </a:rPr>
              <a:t>Study – 80-90% could tolerate food their blood tests said allergic to</a:t>
            </a:r>
          </a:p>
          <a:p>
            <a:r>
              <a:rPr lang="en-GB" dirty="0" smtClean="0">
                <a:cs typeface="Arial" panose="020B0604020202020204" pitchFamily="34" charset="0"/>
              </a:rPr>
              <a:t>Very high percentage of false reaction</a:t>
            </a:r>
          </a:p>
          <a:p>
            <a:r>
              <a:rPr lang="en-GB" dirty="0" smtClean="0">
                <a:cs typeface="Arial" panose="020B0604020202020204" pitchFamily="34" charset="0"/>
              </a:rPr>
              <a:t>Cow milk allergy has 100% cross reactivity to goat and sheep milk!</a:t>
            </a:r>
          </a:p>
          <a:p>
            <a:r>
              <a:rPr lang="en-GB" dirty="0" smtClean="0">
                <a:cs typeface="Arial" panose="020B0604020202020204" pitchFamily="34" charset="0"/>
              </a:rPr>
              <a:t>Changed advice – give the food early, stops the allergy</a:t>
            </a:r>
          </a:p>
          <a:p>
            <a:r>
              <a:rPr lang="en-GB" dirty="0" smtClean="0">
                <a:cs typeface="Arial" panose="020B0604020202020204" pitchFamily="34" charset="0"/>
              </a:rPr>
              <a:t>Avoid the food 3-4 weeks, reintroduce slowly, see what happens</a:t>
            </a:r>
          </a:p>
          <a:p>
            <a:r>
              <a:rPr lang="en-GB" dirty="0" smtClean="0">
                <a:cs typeface="Arial" panose="020B0604020202020204" pitchFamily="34" charset="0"/>
              </a:rPr>
              <a:t>If milk </a:t>
            </a:r>
            <a:r>
              <a:rPr lang="en-GB" dirty="0" err="1" smtClean="0">
                <a:cs typeface="Arial" panose="020B0604020202020204" pitchFamily="34" charset="0"/>
              </a:rPr>
              <a:t>allergics</a:t>
            </a:r>
            <a:r>
              <a:rPr lang="en-GB" dirty="0" smtClean="0">
                <a:cs typeface="Arial" panose="020B0604020202020204" pitchFamily="34" charset="0"/>
              </a:rPr>
              <a:t> get baked milk – outgrow allergy in 5 years</a:t>
            </a:r>
          </a:p>
          <a:p>
            <a:r>
              <a:rPr lang="en-GB" dirty="0" smtClean="0">
                <a:cs typeface="Arial" panose="020B0604020202020204" pitchFamily="34" charset="0"/>
              </a:rPr>
              <a:t>If avoid all milk – only 30% do</a:t>
            </a:r>
          </a:p>
          <a:p>
            <a:r>
              <a:rPr lang="en-GB" dirty="0" smtClean="0">
                <a:cs typeface="Arial" panose="020B0604020202020204" pitchFamily="34" charset="0"/>
              </a:rPr>
              <a:t>For food – oral tolerance induction – if bake milk/soya/wheat/egg – the protein denatures and is less allergic</a:t>
            </a:r>
          </a:p>
          <a:p>
            <a:r>
              <a:rPr lang="en-GB" dirty="0" smtClean="0">
                <a:cs typeface="Arial" panose="020B0604020202020204" pitchFamily="34" charset="0"/>
              </a:rPr>
              <a:t>This does NOT work for nuts or fish!</a:t>
            </a:r>
            <a:endParaRPr lang="en-GB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3755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GB" dirty="0" smtClean="0"/>
              <a:t> </a:t>
            </a:r>
            <a:r>
              <a:rPr lang="en-GB" dirty="0" smtClean="0">
                <a:cs typeface="Arial" pitchFamily="34" charset="0"/>
              </a:rPr>
              <a:t>Death by Aqueous cream</a:t>
            </a:r>
            <a:endParaRPr lang="en-US" dirty="0">
              <a:cs typeface="Arial" pitchFamily="34" charset="0"/>
            </a:endParaRPr>
          </a:p>
        </p:txBody>
      </p:sp>
      <p:pic>
        <p:nvPicPr>
          <p:cNvPr id="4" name="Content Placeholder 3" descr="imagesCAUMA4AT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655887" y="2810670"/>
            <a:ext cx="2171700" cy="2105025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>
                <a:cs typeface="Arial" pitchFamily="34" charset="0"/>
              </a:rPr>
              <a:t>Never as a leave on emollient</a:t>
            </a:r>
          </a:p>
          <a:p>
            <a:r>
              <a:rPr lang="en-GB" dirty="0" smtClean="0">
                <a:cs typeface="Arial" pitchFamily="34" charset="0"/>
              </a:rPr>
              <a:t>Soap substitute at best</a:t>
            </a:r>
          </a:p>
          <a:p>
            <a:r>
              <a:rPr lang="en-GB" dirty="0" smtClean="0">
                <a:cs typeface="Arial" pitchFamily="34" charset="0"/>
              </a:rPr>
              <a:t>Contains SLS – sodium lauryl sulphate</a:t>
            </a:r>
          </a:p>
          <a:p>
            <a:r>
              <a:rPr lang="en-GB" dirty="0" smtClean="0">
                <a:cs typeface="Arial" pitchFamily="34" charset="0"/>
              </a:rPr>
              <a:t>Irritant and drying</a:t>
            </a:r>
          </a:p>
          <a:p>
            <a:r>
              <a:rPr lang="en-GB" dirty="0" smtClean="0">
                <a:cs typeface="Arial" pitchFamily="34" charset="0"/>
              </a:rPr>
              <a:t>Cheap!!</a:t>
            </a:r>
            <a:endParaRPr lang="en-GB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2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Shingles – Herpes Zoster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0757" y="2169280"/>
            <a:ext cx="4343400" cy="3617910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cs typeface="Arial" pitchFamily="34" charset="0"/>
              </a:rPr>
              <a:t>VZ infection in childhood - chickenpox</a:t>
            </a:r>
          </a:p>
          <a:p>
            <a:r>
              <a:rPr lang="en-GB" dirty="0" smtClean="0">
                <a:cs typeface="Arial" pitchFamily="34" charset="0"/>
              </a:rPr>
              <a:t>Spots clear, virus doesn’t</a:t>
            </a:r>
          </a:p>
          <a:p>
            <a:r>
              <a:rPr lang="en-GB" dirty="0" smtClean="0">
                <a:cs typeface="Arial" pitchFamily="34" charset="0"/>
              </a:rPr>
              <a:t>Lies dormant in dorsal horn of spinal column….</a:t>
            </a:r>
          </a:p>
          <a:p>
            <a:r>
              <a:rPr lang="en-GB" dirty="0" smtClean="0">
                <a:cs typeface="Arial" pitchFamily="34" charset="0"/>
              </a:rPr>
              <a:t>Immunosuppression!</a:t>
            </a:r>
          </a:p>
          <a:p>
            <a:r>
              <a:rPr lang="en-GB" dirty="0" smtClean="0">
                <a:cs typeface="Arial" pitchFamily="34" charset="0"/>
              </a:rPr>
              <a:t>+&gt; pain, blisters, rash</a:t>
            </a:r>
          </a:p>
          <a:p>
            <a:r>
              <a:rPr lang="en-GB" dirty="0" err="1" smtClean="0">
                <a:cs typeface="Arial" pitchFamily="34" charset="0"/>
              </a:rPr>
              <a:t>Dermatomal</a:t>
            </a:r>
            <a:r>
              <a:rPr lang="en-GB" dirty="0">
                <a:cs typeface="Arial" pitchFamily="34" charset="0"/>
              </a:rPr>
              <a:t> </a:t>
            </a:r>
            <a:r>
              <a:rPr lang="en-GB" dirty="0" smtClean="0">
                <a:cs typeface="Arial" pitchFamily="34" charset="0"/>
              </a:rPr>
              <a:t>distribution </a:t>
            </a:r>
          </a:p>
          <a:p>
            <a:r>
              <a:rPr lang="en-GB" dirty="0">
                <a:cs typeface="Arial" pitchFamily="34" charset="0"/>
              </a:rPr>
              <a:t>U</a:t>
            </a:r>
            <a:r>
              <a:rPr lang="en-GB" dirty="0" smtClean="0">
                <a:cs typeface="Arial" pitchFamily="34" charset="0"/>
              </a:rPr>
              <a:t>nilateral nerve pathway</a:t>
            </a:r>
          </a:p>
          <a:p>
            <a:r>
              <a:rPr lang="en-GB" dirty="0" smtClean="0">
                <a:cs typeface="Arial" pitchFamily="34" charset="0"/>
              </a:rPr>
              <a:t>Lasting 3-4 weeks</a:t>
            </a:r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67630" y="4358440"/>
            <a:ext cx="1905000" cy="1428750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630" y="2273260"/>
            <a:ext cx="268605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167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Shingles – actions needed?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Mersey formulary says antiviral </a:t>
            </a:r>
            <a:r>
              <a:rPr lang="en-GB" sz="2000" dirty="0" err="1"/>
              <a:t>tx</a:t>
            </a:r>
            <a:r>
              <a:rPr lang="en-GB" sz="2000" dirty="0"/>
              <a:t> is not recommended for under 14 </a:t>
            </a:r>
            <a:r>
              <a:rPr lang="en-GB" sz="2000" dirty="0" err="1"/>
              <a:t>yrs</a:t>
            </a:r>
            <a:r>
              <a:rPr lang="en-GB" sz="2000" dirty="0"/>
              <a:t> for chicken pox</a:t>
            </a:r>
          </a:p>
          <a:p>
            <a:endParaRPr lang="en-GB" sz="2000" dirty="0"/>
          </a:p>
          <a:p>
            <a:r>
              <a:rPr lang="en-GB" sz="2000" dirty="0"/>
              <a:t>And not for shingles under 60 years</a:t>
            </a:r>
          </a:p>
          <a:p>
            <a:endParaRPr lang="en-GB" sz="2000" dirty="0"/>
          </a:p>
          <a:p>
            <a:r>
              <a:rPr lang="en-GB" sz="2000" dirty="0"/>
              <a:t>But refer URGENTLY if suspected ocular involvement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04284" y="1930400"/>
            <a:ext cx="2324100" cy="1971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7609" y="4265612"/>
            <a:ext cx="23907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33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All about acne…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77334" y="2063932"/>
            <a:ext cx="4184035" cy="4362994"/>
          </a:xfrm>
        </p:spPr>
        <p:txBody>
          <a:bodyPr>
            <a:normAutofit/>
          </a:bodyPr>
          <a:lstStyle/>
          <a:p>
            <a:r>
              <a:rPr lang="en-GB" sz="2000" dirty="0" smtClean="0"/>
              <a:t>Usually begins at puberty</a:t>
            </a:r>
          </a:p>
          <a:p>
            <a:r>
              <a:rPr lang="en-GB" sz="2000" dirty="0" smtClean="0"/>
              <a:t>Often a family history</a:t>
            </a:r>
          </a:p>
          <a:p>
            <a:r>
              <a:rPr lang="en-GB" sz="2000" dirty="0" smtClean="0"/>
              <a:t>Boys worse, girls more affected</a:t>
            </a:r>
          </a:p>
          <a:p>
            <a:r>
              <a:rPr lang="en-GB" sz="2000" dirty="0" err="1" smtClean="0"/>
              <a:t>Dihydrotestosterone</a:t>
            </a:r>
            <a:r>
              <a:rPr lang="en-GB" sz="2000" dirty="0" smtClean="0"/>
              <a:t> stimulates oil glands =&gt; sebum</a:t>
            </a:r>
          </a:p>
          <a:p>
            <a:r>
              <a:rPr lang="en-GB" sz="2000" dirty="0" smtClean="0"/>
              <a:t>Colonization of oil glands by </a:t>
            </a:r>
            <a:r>
              <a:rPr lang="en-GB" sz="2000" dirty="0" err="1" smtClean="0"/>
              <a:t>Propobionibacterium</a:t>
            </a:r>
            <a:r>
              <a:rPr lang="en-GB" sz="2000" dirty="0" smtClean="0"/>
              <a:t> Acnes</a:t>
            </a:r>
          </a:p>
          <a:p>
            <a:r>
              <a:rPr lang="en-GB" sz="2000" dirty="0" smtClean="0"/>
              <a:t>Subsequent inflammation, </a:t>
            </a:r>
            <a:r>
              <a:rPr lang="en-GB" sz="2000" dirty="0" err="1" smtClean="0"/>
              <a:t>comedones</a:t>
            </a:r>
            <a:r>
              <a:rPr lang="en-GB" sz="2000" dirty="0" smtClean="0"/>
              <a:t> and pustules</a:t>
            </a:r>
          </a:p>
          <a:p>
            <a:r>
              <a:rPr lang="en-GB" sz="2000" dirty="0" smtClean="0"/>
              <a:t>Eventual scarring</a:t>
            </a:r>
          </a:p>
          <a:p>
            <a:endParaRPr lang="en-GB" sz="2000" dirty="0"/>
          </a:p>
        </p:txBody>
      </p:sp>
      <p:pic>
        <p:nvPicPr>
          <p:cNvPr id="6" name="Content Placeholder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8143" y="1930400"/>
            <a:ext cx="6490342" cy="381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5631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Benzyl Peroxide 5/10%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For mild acne</a:t>
            </a:r>
          </a:p>
          <a:p>
            <a:r>
              <a:rPr lang="en-GB" dirty="0" smtClean="0"/>
              <a:t>Antiseptic, anti-inflammatory, </a:t>
            </a:r>
            <a:r>
              <a:rPr lang="en-GB" dirty="0" err="1" smtClean="0"/>
              <a:t>keratolytic</a:t>
            </a:r>
            <a:r>
              <a:rPr lang="en-GB" dirty="0" smtClean="0"/>
              <a:t> and </a:t>
            </a:r>
            <a:r>
              <a:rPr lang="en-GB" dirty="0" err="1" smtClean="0"/>
              <a:t>comedolytic</a:t>
            </a:r>
            <a:endParaRPr lang="en-GB" dirty="0" smtClean="0"/>
          </a:p>
          <a:p>
            <a:r>
              <a:rPr lang="en-GB" dirty="0" smtClean="0"/>
              <a:t>Ask about previous treatments</a:t>
            </a:r>
          </a:p>
          <a:p>
            <a:r>
              <a:rPr lang="en-GB" dirty="0" smtClean="0"/>
              <a:t>Check skincare regime – avoid mineral oil (</a:t>
            </a:r>
            <a:r>
              <a:rPr lang="en-GB" dirty="0" err="1" smtClean="0"/>
              <a:t>esp</a:t>
            </a:r>
            <a:r>
              <a:rPr lang="en-GB" dirty="0" smtClean="0"/>
              <a:t> wipes!)</a:t>
            </a:r>
          </a:p>
          <a:p>
            <a:r>
              <a:rPr lang="en-GB" dirty="0" smtClean="0"/>
              <a:t>Diet makes no difference</a:t>
            </a:r>
          </a:p>
          <a:p>
            <a:r>
              <a:rPr lang="en-GB" dirty="0" smtClean="0"/>
              <a:t>Beware the enthusiastic user</a:t>
            </a:r>
          </a:p>
          <a:p>
            <a:r>
              <a:rPr lang="en-GB" dirty="0" smtClean="0"/>
              <a:t>Bleaches!</a:t>
            </a:r>
          </a:p>
          <a:p>
            <a:r>
              <a:rPr lang="en-GB" dirty="0" smtClean="0"/>
              <a:t>Can take a few months….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No use if extensive papules or pustules present</a:t>
            </a:r>
          </a:p>
          <a:p>
            <a:r>
              <a:rPr lang="en-GB" dirty="0" smtClean="0"/>
              <a:t>Previous antibiotics already</a:t>
            </a:r>
          </a:p>
          <a:p>
            <a:r>
              <a:rPr lang="en-GB" dirty="0" smtClean="0"/>
              <a:t>Hormonal problems?</a:t>
            </a:r>
          </a:p>
          <a:p>
            <a:r>
              <a:rPr lang="en-GB" dirty="0" smtClean="0"/>
              <a:t>Scarring needs </a:t>
            </a:r>
            <a:r>
              <a:rPr lang="en-GB" dirty="0" err="1" smtClean="0"/>
              <a:t>Roaccutane</a:t>
            </a:r>
            <a:endParaRPr lang="en-GB" dirty="0" smtClean="0"/>
          </a:p>
          <a:p>
            <a:r>
              <a:rPr lang="en-GB" dirty="0" smtClean="0"/>
              <a:t>Signs of psychosocial distress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7671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 Athlete’s foot</a:t>
            </a:r>
            <a:br>
              <a:rPr lang="en-GB" dirty="0" smtClean="0"/>
            </a:br>
            <a:r>
              <a:rPr lang="en-GB" sz="2000" dirty="0" smtClean="0"/>
              <a:t>for which one does not need to be athletic at all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Fungal infection</a:t>
            </a:r>
          </a:p>
          <a:p>
            <a:r>
              <a:rPr lang="en-GB" dirty="0" smtClean="0"/>
              <a:t>Usually cleft between 4</a:t>
            </a:r>
            <a:r>
              <a:rPr lang="en-GB" baseline="30000" dirty="0" smtClean="0"/>
              <a:t>th</a:t>
            </a:r>
            <a:r>
              <a:rPr lang="en-GB" dirty="0" smtClean="0"/>
              <a:t>/5</a:t>
            </a:r>
            <a:r>
              <a:rPr lang="en-GB" baseline="30000" dirty="0" smtClean="0"/>
              <a:t>th</a:t>
            </a:r>
            <a:r>
              <a:rPr lang="en-GB" dirty="0" smtClean="0"/>
              <a:t> toe</a:t>
            </a:r>
          </a:p>
          <a:p>
            <a:r>
              <a:rPr lang="en-GB" dirty="0" smtClean="0"/>
              <a:t>Moist, soft, macerated</a:t>
            </a:r>
          </a:p>
          <a:p>
            <a:r>
              <a:rPr lang="en-GB" dirty="0" smtClean="0"/>
              <a:t>And smelly!</a:t>
            </a:r>
          </a:p>
          <a:p>
            <a:r>
              <a:rPr lang="en-GB" dirty="0" smtClean="0"/>
              <a:t>Red, itchy, sore</a:t>
            </a:r>
          </a:p>
          <a:p>
            <a:r>
              <a:rPr lang="en-GB" dirty="0" smtClean="0"/>
              <a:t>Check for….</a:t>
            </a:r>
          </a:p>
          <a:p>
            <a:r>
              <a:rPr lang="en-GB" dirty="0" smtClean="0"/>
              <a:t>Occlusive footwear</a:t>
            </a:r>
          </a:p>
          <a:p>
            <a:r>
              <a:rPr lang="en-GB" dirty="0" smtClean="0"/>
              <a:t>General foot hygiene</a:t>
            </a:r>
          </a:p>
          <a:p>
            <a:r>
              <a:rPr lang="en-GB" dirty="0" smtClean="0"/>
              <a:t>Sole and upper foot technically is Tinea </a:t>
            </a:r>
            <a:r>
              <a:rPr lang="en-GB" dirty="0" err="1" smtClean="0"/>
              <a:t>Pedis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23497" y="2160589"/>
            <a:ext cx="1905000" cy="1428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3497" y="4100975"/>
            <a:ext cx="1905000" cy="1428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8784" y="2160589"/>
            <a:ext cx="1905000" cy="1428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8784" y="4100975"/>
            <a:ext cx="19050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167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Clotrimazole</a:t>
            </a:r>
            <a:r>
              <a:rPr lang="en-GB" dirty="0" smtClean="0"/>
              <a:t> 1%/</a:t>
            </a:r>
            <a:r>
              <a:rPr lang="en-GB" dirty="0" err="1" smtClean="0"/>
              <a:t>Miconazole</a:t>
            </a:r>
            <a:r>
              <a:rPr lang="en-GB" dirty="0" smtClean="0"/>
              <a:t> 2%</a:t>
            </a:r>
            <a:br>
              <a:rPr lang="en-GB" dirty="0" smtClean="0"/>
            </a:br>
            <a:r>
              <a:rPr lang="en-GB" sz="2000" dirty="0" smtClean="0"/>
              <a:t>antifungal AND antibacterial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Foot hygiene comes first!</a:t>
            </a:r>
          </a:p>
          <a:p>
            <a:r>
              <a:rPr lang="en-GB" dirty="0" smtClean="0"/>
              <a:t>Daily/twice daily bathing</a:t>
            </a:r>
          </a:p>
          <a:p>
            <a:r>
              <a:rPr lang="en-GB" dirty="0" smtClean="0"/>
              <a:t>Dry between toes, cotton socks</a:t>
            </a:r>
          </a:p>
          <a:p>
            <a:r>
              <a:rPr lang="en-GB" dirty="0" smtClean="0"/>
              <a:t>Change of footwear or bare feet</a:t>
            </a:r>
          </a:p>
          <a:p>
            <a:r>
              <a:rPr lang="en-GB" dirty="0" smtClean="0"/>
              <a:t>Use until cleared – and the week afterwards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But not if under 1/</a:t>
            </a:r>
            <a:r>
              <a:rPr lang="en-GB" dirty="0" err="1" smtClean="0"/>
              <a:t>preg</a:t>
            </a:r>
            <a:r>
              <a:rPr lang="en-GB" dirty="0" smtClean="0"/>
              <a:t> or </a:t>
            </a:r>
            <a:r>
              <a:rPr lang="en-GB" dirty="0" err="1" smtClean="0"/>
              <a:t>b/f</a:t>
            </a:r>
            <a:r>
              <a:rPr lang="en-GB" dirty="0" smtClean="0"/>
              <a:t> </a:t>
            </a:r>
          </a:p>
          <a:p>
            <a:r>
              <a:rPr lang="en-GB" dirty="0" smtClean="0"/>
              <a:t>Diabetic or PVD</a:t>
            </a:r>
          </a:p>
          <a:p>
            <a:r>
              <a:rPr lang="en-GB" dirty="0" smtClean="0"/>
              <a:t>Toenails (</a:t>
            </a:r>
            <a:r>
              <a:rPr lang="en-GB" dirty="0" err="1" smtClean="0"/>
              <a:t>esp</a:t>
            </a:r>
            <a:r>
              <a:rPr lang="en-GB" dirty="0" smtClean="0"/>
              <a:t> nail bed) affected</a:t>
            </a:r>
          </a:p>
          <a:p>
            <a:r>
              <a:rPr lang="en-GB" dirty="0" smtClean="0"/>
              <a:t>Immunocompromised….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173" y="4842800"/>
            <a:ext cx="1905000" cy="1428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792" y="4842800"/>
            <a:ext cx="1905000" cy="1428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4530" y="4842800"/>
            <a:ext cx="1905000" cy="1428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4268" y="4842800"/>
            <a:ext cx="1905000" cy="1428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8742" y="4842800"/>
            <a:ext cx="19050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104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 Dermatitis/Eczema</a:t>
            </a:r>
            <a:br>
              <a:rPr lang="en-GB" dirty="0" smtClean="0"/>
            </a:br>
            <a:r>
              <a:rPr lang="en-GB" sz="2000" dirty="0"/>
              <a:t>G</a:t>
            </a:r>
            <a:r>
              <a:rPr lang="en-GB" sz="2000" dirty="0" smtClean="0"/>
              <a:t>reek – boiling over, breaking out  “the itch that rashes”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Affects 1 in 5 of us</a:t>
            </a:r>
          </a:p>
          <a:p>
            <a:r>
              <a:rPr lang="en-GB" dirty="0" smtClean="0"/>
              <a:t>Multifactorial condition… Dermatological and immunological components</a:t>
            </a:r>
          </a:p>
          <a:p>
            <a:r>
              <a:rPr lang="en-GB" dirty="0" smtClean="0"/>
              <a:t>ATOPIC – constitutional, inherited – 14-24% population</a:t>
            </a:r>
          </a:p>
          <a:p>
            <a:r>
              <a:rPr lang="en-GB" dirty="0" smtClean="0"/>
              <a:t>IRRITANT – lack of oil in skin – constant handwashing, soaps, disinfectants, detergent or chemical use without hand protection</a:t>
            </a:r>
          </a:p>
          <a:p>
            <a:r>
              <a:rPr lang="en-GB" dirty="0" smtClean="0"/>
              <a:t>ALLERGIC – immune reaction caused by agent in contact with the skin – </a:t>
            </a:r>
            <a:r>
              <a:rPr lang="en-GB" dirty="0" err="1" smtClean="0"/>
              <a:t>eg</a:t>
            </a:r>
            <a:r>
              <a:rPr lang="en-GB" dirty="0" smtClean="0"/>
              <a:t> cosmetics, hair dye, nickel, plants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Your inclusion criteria “superficial inflammation of the skin, causing itching, with a red rash”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08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Atopic dermatitis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From allergic disease, to barrier disease</a:t>
            </a:r>
          </a:p>
          <a:p>
            <a:r>
              <a:rPr lang="en-GB" dirty="0" smtClean="0"/>
              <a:t>UK has increasing prevalence</a:t>
            </a:r>
          </a:p>
          <a:p>
            <a:r>
              <a:rPr lang="en-GB" dirty="0" smtClean="0"/>
              <a:t>Decreased expression of </a:t>
            </a:r>
            <a:r>
              <a:rPr lang="en-GB" dirty="0" err="1" smtClean="0"/>
              <a:t>filaggrin</a:t>
            </a:r>
            <a:r>
              <a:rPr lang="en-GB" dirty="0" smtClean="0"/>
              <a:t> gene =&gt; </a:t>
            </a:r>
            <a:r>
              <a:rPr lang="en-GB" dirty="0" err="1" smtClean="0"/>
              <a:t>hyperlinear</a:t>
            </a:r>
            <a:r>
              <a:rPr lang="en-GB" dirty="0" smtClean="0"/>
              <a:t> palms</a:t>
            </a:r>
          </a:p>
          <a:p>
            <a:r>
              <a:rPr lang="en-GB" dirty="0" smtClean="0"/>
              <a:t>Impaired barrier function</a:t>
            </a:r>
          </a:p>
          <a:p>
            <a:r>
              <a:rPr lang="en-GB" dirty="0" smtClean="0"/>
              <a:t>Decrease in NMF</a:t>
            </a:r>
          </a:p>
          <a:p>
            <a:r>
              <a:rPr lang="en-GB" dirty="0" smtClean="0"/>
              <a:t>Increased staph aureus entry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28686" y="303510"/>
            <a:ext cx="1902117" cy="14265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3195" y="303510"/>
            <a:ext cx="1908213" cy="14265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8685" y="1930400"/>
            <a:ext cx="1902117" cy="14326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2589" y="3563386"/>
            <a:ext cx="1908213" cy="14326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8685" y="5202468"/>
            <a:ext cx="1902117" cy="14265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3194" y="1936496"/>
            <a:ext cx="1908213" cy="14265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9290" y="3563386"/>
            <a:ext cx="1902117" cy="14265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59290" y="5202468"/>
            <a:ext cx="1902117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451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Irritant dermatitis – usually hands</a:t>
            </a:r>
            <a:br>
              <a:rPr lang="en-GB" dirty="0" smtClean="0"/>
            </a:br>
            <a:r>
              <a:rPr lang="en-GB" sz="2000" dirty="0" smtClean="0"/>
              <a:t>Beware the unilateral hand eczema!!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8"/>
            <a:ext cx="4184035" cy="4496885"/>
          </a:xfrm>
        </p:spPr>
        <p:txBody>
          <a:bodyPr/>
          <a:lstStyle/>
          <a:p>
            <a:r>
              <a:rPr lang="en-GB" dirty="0" smtClean="0"/>
              <a:t>Irritants remove protective surface oils and NMF</a:t>
            </a:r>
          </a:p>
          <a:p>
            <a:r>
              <a:rPr lang="en-GB" dirty="0" smtClean="0"/>
              <a:t>This allows deeper penetration of irritant</a:t>
            </a:r>
          </a:p>
          <a:p>
            <a:r>
              <a:rPr lang="en-GB" dirty="0" smtClean="0"/>
              <a:t>Which triggers inflammation</a:t>
            </a:r>
          </a:p>
          <a:p>
            <a:r>
              <a:rPr lang="en-GB" dirty="0" smtClean="0"/>
              <a:t>Consider amount and strength of irritant, and length and frequency of exposure</a:t>
            </a:r>
          </a:p>
          <a:p>
            <a:r>
              <a:rPr lang="en-GB" dirty="0" smtClean="0"/>
              <a:t>Usually work related – </a:t>
            </a:r>
            <a:r>
              <a:rPr lang="en-GB" dirty="0" err="1" smtClean="0"/>
              <a:t>esp</a:t>
            </a:r>
            <a:r>
              <a:rPr lang="en-GB" dirty="0" smtClean="0"/>
              <a:t> hairdressers</a:t>
            </a:r>
          </a:p>
          <a:p>
            <a:r>
              <a:rPr lang="en-GB" dirty="0" smtClean="0"/>
              <a:t>Good self care is vital</a:t>
            </a:r>
          </a:p>
          <a:p>
            <a:r>
              <a:rPr lang="en-GB" dirty="0" smtClean="0"/>
              <a:t>Beware secondary bacterial superinfection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35792" y="1782721"/>
            <a:ext cx="1905000" cy="1428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5792" y="3386600"/>
            <a:ext cx="1905000" cy="1428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5792" y="4990479"/>
            <a:ext cx="1905000" cy="1419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6214" y="1794108"/>
            <a:ext cx="1905000" cy="1428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5252" y="4990479"/>
            <a:ext cx="1428750" cy="1428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5252" y="3386600"/>
            <a:ext cx="1428750" cy="1428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78462" y="3386600"/>
            <a:ext cx="1905000" cy="14287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78462" y="4979092"/>
            <a:ext cx="19050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27102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259</TotalTime>
  <Words>1446</Words>
  <Application>Microsoft Office PowerPoint</Application>
  <PresentationFormat>Custom</PresentationFormat>
  <Paragraphs>268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Facet</vt:lpstr>
      <vt:lpstr>Think Pharmacy – Nine treatable skin conditions </vt:lpstr>
      <vt:lpstr>1. Acne vulgaris The most subjective skin condition in the world….</vt:lpstr>
      <vt:lpstr>All about acne…</vt:lpstr>
      <vt:lpstr>Benzyl Peroxide 5/10%</vt:lpstr>
      <vt:lpstr>2. Athlete’s foot for which one does not need to be athletic at all</vt:lpstr>
      <vt:lpstr>Clotrimazole 1%/Miconazole 2% antifungal AND antibacterial</vt:lpstr>
      <vt:lpstr>3. Dermatitis/Eczema Greek – boiling over, breaking out  “the itch that rashes”</vt:lpstr>
      <vt:lpstr>Atopic dermatitis</vt:lpstr>
      <vt:lpstr>Irritant dermatitis – usually hands Beware the unilateral hand eczema!!</vt:lpstr>
      <vt:lpstr>Allergic contact dermatitis I’ve always used that hair dye….</vt:lpstr>
      <vt:lpstr>Hydrocortisone 1% (if over 10) Emulsifying ointment</vt:lpstr>
      <vt:lpstr>What is a fingertip unit?</vt:lpstr>
      <vt:lpstr>4. Head lice – Pediculus capitis itchy head all afternoon then?</vt:lpstr>
      <vt:lpstr>Bug busting kit/Hedrin 4% as long as you have seen live lice</vt:lpstr>
      <vt:lpstr>5. Nappy Rash  irritant contact dermatitis of the under nappy area</vt:lpstr>
      <vt:lpstr>Sudocrem 60g as long as mild to moderate red rash, confined to nappy area</vt:lpstr>
      <vt:lpstr>6. Scabies – Sarcoptes scabiei </vt:lpstr>
      <vt:lpstr>Permethrin dermal cream as long as over 2 years and sure of diagnosis</vt:lpstr>
      <vt:lpstr>7. Warts and Verrucas They just won’t shift Doctor….</vt:lpstr>
      <vt:lpstr>Salactol wart paint as long as over 1, not on or near face/anogenital area, infected or bleeding, too numerous and sure of diagnosis!</vt:lpstr>
      <vt:lpstr>8. Impetigo PGD for small acute localised lesions….</vt:lpstr>
      <vt:lpstr>Fusidic acid 2% cream</vt:lpstr>
      <vt:lpstr>9. Nipple candida in breast feeding mothers PGD</vt:lpstr>
      <vt:lpstr>Is it cow’s milk, Doctor??</vt:lpstr>
      <vt:lpstr> Death by Aqueous cream</vt:lpstr>
      <vt:lpstr>Shingles – Herpes Zoster</vt:lpstr>
      <vt:lpstr>Shingles – actions needed?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Think Pharmacy – Ten treatable skin conditons</dc:title>
  <dc:creator>Stephanie Gallard</dc:creator>
  <cp:lastModifiedBy>Gallard Stephanie</cp:lastModifiedBy>
  <cp:revision>29</cp:revision>
  <dcterms:created xsi:type="dcterms:W3CDTF">2015-07-07T20:20:56Z</dcterms:created>
  <dcterms:modified xsi:type="dcterms:W3CDTF">2015-07-09T12:45:28Z</dcterms:modified>
</cp:coreProperties>
</file>